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23"/>
  </p:notesMasterIdLst>
  <p:handoutMasterIdLst>
    <p:handoutMasterId r:id="rId24"/>
  </p:handoutMasterIdLst>
  <p:sldIdLst>
    <p:sldId id="263" r:id="rId2"/>
    <p:sldId id="264" r:id="rId3"/>
    <p:sldId id="265" r:id="rId4"/>
    <p:sldId id="282" r:id="rId5"/>
    <p:sldId id="281" r:id="rId6"/>
    <p:sldId id="269" r:id="rId7"/>
    <p:sldId id="266" r:id="rId8"/>
    <p:sldId id="267" r:id="rId9"/>
    <p:sldId id="283" r:id="rId10"/>
    <p:sldId id="284" r:id="rId11"/>
    <p:sldId id="288" r:id="rId12"/>
    <p:sldId id="289" r:id="rId13"/>
    <p:sldId id="290" r:id="rId14"/>
    <p:sldId id="287" r:id="rId15"/>
    <p:sldId id="285" r:id="rId16"/>
    <p:sldId id="286" r:id="rId17"/>
    <p:sldId id="271" r:id="rId18"/>
    <p:sldId id="270" r:id="rId19"/>
    <p:sldId id="272" r:id="rId20"/>
    <p:sldId id="278" r:id="rId21"/>
    <p:sldId id="276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Freestyle Script" panose="030804020302050B0404" pitchFamily="66" charset="0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한컴 바겐세일 M" panose="02020603020101020101" pitchFamily="18" charset="-127"/>
      <p:regular r:id="rId34"/>
    </p:embeddedFont>
    <p:embeddedFont>
      <p:font typeface="휴먼모음T" panose="0203050400010101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F8F8F6"/>
    <a:srgbClr val="E0E0D8"/>
    <a:srgbClr val="FCFBFA"/>
    <a:srgbClr val="F4F3F2"/>
    <a:srgbClr val="F4F2F0"/>
    <a:srgbClr val="F1F0EF"/>
    <a:srgbClr val="ECEAE8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28" autoAdjust="0"/>
    <p:restoredTop sz="94321" autoAdjust="0"/>
  </p:normalViewPr>
  <p:slideViewPr>
    <p:cSldViewPr snapToGrid="0" showGuides="1">
      <p:cViewPr varScale="1">
        <p:scale>
          <a:sx n="86" d="100"/>
          <a:sy n="86" d="100"/>
        </p:scale>
        <p:origin x="571" y="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2019-10-25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17-04-09T01:07:39.58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Group>
    <inkml:annotationXML>
      <emma:emma xmlns:emma="http://www.w3.org/2003/04/emma" version="1.0">
        <emma:interpretation id="{1FC10A46-B04C-4CA5-88BF-75EEABEFF49D}" emma:medium="tactile" emma:mode="ink">
          <msink:context xmlns:msink="http://schemas.microsoft.com/ink/2010/main" type="writingRegion" rotatedBoundingBox="20691,13082 20697,13082 20697,13089 20691,13089"/>
        </emma:interpretation>
      </emma:emma>
    </inkml:annotationXML>
    <inkml:traceGroup>
      <inkml:annotationXML>
        <emma:emma xmlns:emma="http://www.w3.org/2003/04/emma" version="1.0">
          <emma:interpretation id="{5A584476-A944-4ED5-87B6-48485C8EF2D1}" emma:medium="tactile" emma:mode="ink">
            <msink:context xmlns:msink="http://schemas.microsoft.com/ink/2010/main" type="paragraph" rotatedBoundingBox="20691,13082 20697,13082 20697,13089 20691,13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D6BA0B-4F62-4CDF-9F39-3CB7DDC797F8}" emma:medium="tactile" emma:mode="ink">
              <msink:context xmlns:msink="http://schemas.microsoft.com/ink/2010/main" type="line" rotatedBoundingBox="20691,13082 20697,13082 20697,13089 20691,13089"/>
            </emma:interpretation>
          </emma:emma>
        </inkml:annotationXML>
        <inkml:traceGroup>
          <inkml:annotationXML>
            <emma:emma xmlns:emma="http://www.w3.org/2003/04/emma" version="1.0">
              <emma:interpretation id="{FB846BB5-65CF-448B-AE9A-9C2F19E95D0B}" emma:medium="tactile" emma:mode="ink">
                <msink:context xmlns:msink="http://schemas.microsoft.com/ink/2010/main" type="inkWord" rotatedBoundingBox="20691,13082 20697,13082 20697,13089 20691,13089"/>
              </emma:interpretation>
              <emma:one-of disjunction-type="recognition" id="oneOf0">
                <emma:interpretation id="interp0" emma:lang="ko-KR" emma:confidence="0">
                  <emma:literal>임</emma:literal>
                </emma:interpretation>
                <emma:interpretation id="interp1" emma:lang="ko-KR" emma:confidence="0">
                  <emma:literal>욱</emma:literal>
                </emma:interpretation>
                <emma:interpretation id="interp2" emma:lang="ko-KR" emma:confidence="0">
                  <emma:literal>익</emma:literal>
                </emma:interpretation>
                <emma:interpretation id="interp3" emma:lang="ko-KR" emma:confidence="0">
                  <emma:literal>$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6 0 151 0,'-2'4'0'0,"-2"-1"-151"16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4-09T01:08:25.40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AF056-1DB3-4B91-940B-D0501779CEB2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676DE-2592-4320-90CC-F0FB93DF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3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76DE-2592-4320-90CC-F0FB93DFA18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24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5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62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51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29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284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9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4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08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68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3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276440" y="1180680"/>
            <a:ext cx="7450240" cy="1846660"/>
            <a:chOff x="356616" y="1009281"/>
            <a:chExt cx="7450240" cy="1846660"/>
          </a:xfrm>
        </p:grpSpPr>
        <p:sp>
          <p:nvSpPr>
            <p:cNvPr id="11" name="TextBox 10"/>
            <p:cNvSpPr txBox="1"/>
            <p:nvPr/>
          </p:nvSpPr>
          <p:spPr>
            <a:xfrm>
              <a:off x="356616" y="1009281"/>
              <a:ext cx="63916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OSAM</a:t>
              </a:r>
              <a:r>
                <a:rPr lang="ko-KR" altLang="en-US" sz="4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4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</a:t>
              </a:r>
            </a:p>
            <a:p>
              <a:r>
                <a:rPr lang="ko-KR" altLang="en-US" sz="40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비행기 핸들 조이스틱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6792" y="2455831"/>
              <a:ext cx="7370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accent6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팀명</a:t>
              </a:r>
              <a:r>
                <a:rPr lang="ko-KR" altLang="en-US" sz="2000" dirty="0">
                  <a:solidFill>
                    <a:schemeClr val="accent6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2000" dirty="0">
                  <a:solidFill>
                    <a:schemeClr val="accent6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: 10% Human – 1</a:t>
              </a:r>
              <a:r>
                <a:rPr lang="ko-KR" altLang="en-US" sz="2000" dirty="0">
                  <a:solidFill>
                    <a:schemeClr val="accent6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과 </a:t>
              </a:r>
              <a:r>
                <a:rPr lang="en-US" altLang="ko-KR" sz="2000" dirty="0">
                  <a:solidFill>
                    <a:schemeClr val="accent6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 </a:t>
              </a:r>
              <a:r>
                <a:rPr lang="ko-KR" altLang="en-US" sz="2000" dirty="0">
                  <a:solidFill>
                    <a:schemeClr val="accent6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퍼센트 인간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35134" y="110351"/>
            <a:ext cx="11642922" cy="6520835"/>
            <a:chOff x="235134" y="110351"/>
            <a:chExt cx="11642922" cy="6520835"/>
          </a:xfrm>
        </p:grpSpPr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1849821" y="325795"/>
              <a:ext cx="1002823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35134" y="110351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1"/>
                  </a:solidFill>
                </a:rPr>
                <a:t>IoT OSAM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30" name="직선 연결선 29"/>
            <p:cNvCxnSpPr>
              <a:cxnSpLocks/>
            </p:cNvCxnSpPr>
            <p:nvPr/>
          </p:nvCxnSpPr>
          <p:spPr>
            <a:xfrm>
              <a:off x="356616" y="6631186"/>
              <a:ext cx="11521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직사각형 33"/>
          <p:cNvSpPr/>
          <p:nvPr/>
        </p:nvSpPr>
        <p:spPr>
          <a:xfrm>
            <a:off x="9227453" y="5633545"/>
            <a:ext cx="2785871" cy="997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146250">
              <a:spcBef>
                <a:spcPts val="600"/>
              </a:spcBef>
            </a:pP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members</a:t>
            </a:r>
          </a:p>
          <a:p>
            <a:pPr marL="146250">
              <a:spcBef>
                <a:spcPts val="600"/>
              </a:spcBef>
            </a:pPr>
            <a:r>
              <a:rPr lang="ko-KR" alt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권용훈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SOLO</a:t>
            </a:r>
            <a:endParaRPr lang="ko-KR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잉크 39"/>
              <p14:cNvContentPartPr/>
              <p14:nvPr/>
            </p14:nvContentPartPr>
            <p14:xfrm>
              <a:off x="7449012" y="4709549"/>
              <a:ext cx="2520" cy="288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42892" y="4703429"/>
                <a:ext cx="147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" name="잉크 59"/>
              <p14:cNvContentPartPr/>
              <p14:nvPr/>
            </p14:nvContentPartPr>
            <p14:xfrm>
              <a:off x="10626012" y="4813589"/>
              <a:ext cx="360" cy="36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9892" y="4807469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5962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503A43-22E4-4CB9-BF13-B4FBA1CD3BD0}"/>
              </a:ext>
            </a:extLst>
          </p:cNvPr>
          <p:cNvSpPr/>
          <p:nvPr/>
        </p:nvSpPr>
        <p:spPr>
          <a:xfrm>
            <a:off x="9764473" y="2716567"/>
            <a:ext cx="228886" cy="3209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축</a:t>
            </a:r>
            <a:r>
              <a:rPr lang="en-US" altLang="ko-KR" dirty="0"/>
              <a:t>2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8B2025-3F24-4085-9349-92E2EF77C62C}"/>
              </a:ext>
            </a:extLst>
          </p:cNvPr>
          <p:cNvSpPr/>
          <p:nvPr/>
        </p:nvSpPr>
        <p:spPr>
          <a:xfrm>
            <a:off x="9470541" y="2719462"/>
            <a:ext cx="285054" cy="3533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핸</a:t>
            </a:r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들</a:t>
            </a:r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992EE3-2C48-4366-8E7B-68E936F27D19}"/>
              </a:ext>
            </a:extLst>
          </p:cNvPr>
          <p:cNvSpPr/>
          <p:nvPr/>
        </p:nvSpPr>
        <p:spPr>
          <a:xfrm>
            <a:off x="9241656" y="2716567"/>
            <a:ext cx="228886" cy="3209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축</a:t>
            </a:r>
            <a:r>
              <a:rPr lang="en-US" altLang="ko-KR" dirty="0"/>
              <a:t>1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35133" y="0"/>
            <a:ext cx="11642923" cy="6427440"/>
            <a:chOff x="235133" y="0"/>
            <a:chExt cx="11642923" cy="6427440"/>
          </a:xfrm>
        </p:grpSpPr>
        <p:cxnSp>
          <p:nvCxnSpPr>
            <p:cNvPr id="11" name="직선 연결선 10"/>
            <p:cNvCxnSpPr>
              <a:cxnSpLocks/>
              <a:stCxn id="12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IoT OSAM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>
                      <a:lumMod val="50000"/>
                    </a:schemeClr>
                  </a:solidFill>
                </a:rPr>
                <a:t>2.1</a:t>
              </a:r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 Arduino</a:t>
              </a:r>
              <a:endParaRPr lang="ko-KR" altLang="en-US" sz="2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65130" y="371232"/>
              <a:ext cx="6440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컨트롤러 제작</a:t>
              </a: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6932661" y="984638"/>
            <a:ext cx="56919" cy="22371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2FB3E6-E694-40BC-9A30-5A966923FA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0849" y="2013965"/>
            <a:ext cx="4868545" cy="2941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70213F-C1AD-4274-9C9C-1EEA24A6D8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3584" y="1907975"/>
            <a:ext cx="3921079" cy="22056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0E41EA-E84F-420C-9711-ECF6AE659B91}"/>
              </a:ext>
            </a:extLst>
          </p:cNvPr>
          <p:cNvSpPr txBox="1"/>
          <p:nvPr/>
        </p:nvSpPr>
        <p:spPr>
          <a:xfrm>
            <a:off x="7165810" y="931774"/>
            <a:ext cx="66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핸들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5AC26-129C-4348-AF07-382A8ABB8638}"/>
              </a:ext>
            </a:extLst>
          </p:cNvPr>
          <p:cNvSpPr txBox="1"/>
          <p:nvPr/>
        </p:nvSpPr>
        <p:spPr>
          <a:xfrm>
            <a:off x="6890182" y="1607149"/>
            <a:ext cx="673323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핸들 가운데 가변 저항이 들어있다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가변저항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핸들은 상 하로 힘을 받기 때문에 삼중으로 만들어져 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BB7CE4-8249-40BD-A929-A4E08AFAD240}"/>
              </a:ext>
            </a:extLst>
          </p:cNvPr>
          <p:cNvSpPr/>
          <p:nvPr/>
        </p:nvSpPr>
        <p:spPr>
          <a:xfrm>
            <a:off x="6890182" y="1339777"/>
            <a:ext cx="56919" cy="22371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0FB54B-46D5-489E-9850-5FE2AD0C619F}"/>
              </a:ext>
            </a:extLst>
          </p:cNvPr>
          <p:cNvSpPr/>
          <p:nvPr/>
        </p:nvSpPr>
        <p:spPr>
          <a:xfrm>
            <a:off x="8833282" y="3778228"/>
            <a:ext cx="417251" cy="870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AF84BE-F60B-49C9-BBBC-83741B688C44}"/>
              </a:ext>
            </a:extLst>
          </p:cNvPr>
          <p:cNvSpPr/>
          <p:nvPr/>
        </p:nvSpPr>
        <p:spPr>
          <a:xfrm>
            <a:off x="9241656" y="4052653"/>
            <a:ext cx="1118585" cy="275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EE847E-0482-41BF-9956-7968CD373A92}"/>
              </a:ext>
            </a:extLst>
          </p:cNvPr>
          <p:cNvSpPr/>
          <p:nvPr/>
        </p:nvSpPr>
        <p:spPr>
          <a:xfrm>
            <a:off x="9993359" y="2716567"/>
            <a:ext cx="775256" cy="3533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핸</a:t>
            </a:r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들</a:t>
            </a:r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8594AC-9C10-4ED6-9ACF-9C7909628F80}"/>
              </a:ext>
            </a:extLst>
          </p:cNvPr>
          <p:cNvSpPr/>
          <p:nvPr/>
        </p:nvSpPr>
        <p:spPr>
          <a:xfrm>
            <a:off x="10768615" y="2723770"/>
            <a:ext cx="228886" cy="3209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축</a:t>
            </a:r>
            <a:r>
              <a:rPr lang="en-US" altLang="ko-KR" dirty="0"/>
              <a:t>3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B77509D-7613-4BE3-A7D1-5F5C6E18B702}"/>
              </a:ext>
            </a:extLst>
          </p:cNvPr>
          <p:cNvSpPr/>
          <p:nvPr/>
        </p:nvSpPr>
        <p:spPr>
          <a:xfrm>
            <a:off x="356616" y="842420"/>
            <a:ext cx="614409" cy="62294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088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35133" y="0"/>
            <a:ext cx="11642923" cy="6427440"/>
            <a:chOff x="235133" y="0"/>
            <a:chExt cx="11642923" cy="6427440"/>
          </a:xfrm>
        </p:grpSpPr>
        <p:cxnSp>
          <p:nvCxnSpPr>
            <p:cNvPr id="11" name="직선 연결선 10"/>
            <p:cNvCxnSpPr>
              <a:cxnSpLocks/>
              <a:stCxn id="12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IoT OSAM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>
                      <a:lumMod val="50000"/>
                    </a:schemeClr>
                  </a:solidFill>
                </a:rPr>
                <a:t>2.1</a:t>
              </a:r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 Arduino</a:t>
              </a:r>
              <a:endParaRPr lang="ko-KR" altLang="en-US" sz="2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65130" y="371232"/>
              <a:ext cx="6440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컨트롤러 제작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718749" y="4791429"/>
            <a:ext cx="66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몸채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43121" y="5412359"/>
            <a:ext cx="673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볼팬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축과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우드락을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관절을 만들었다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471601" y="4667623"/>
            <a:ext cx="78790" cy="1544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A372EA-0213-4278-9B95-92A60430C4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60963" y="2132850"/>
            <a:ext cx="4660806" cy="28083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5CEC31-BE17-4C17-91C5-7A80AECFE7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2" r="388"/>
          <a:stretch/>
        </p:blipFill>
        <p:spPr>
          <a:xfrm rot="5400000">
            <a:off x="5938791" y="1385156"/>
            <a:ext cx="3154512" cy="2797421"/>
          </a:xfrm>
          <a:prstGeom prst="rect">
            <a:avLst/>
          </a:prstGeom>
        </p:spPr>
      </p:pic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7E8D313E-3F03-4EA6-A120-B23CCC93B4BC}"/>
              </a:ext>
            </a:extLst>
          </p:cNvPr>
          <p:cNvSpPr/>
          <p:nvPr/>
        </p:nvSpPr>
        <p:spPr>
          <a:xfrm rot="1232605">
            <a:off x="6842998" y="3717902"/>
            <a:ext cx="435624" cy="122672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1299A1-988E-455D-851C-1DB73DEBA9D1}"/>
              </a:ext>
            </a:extLst>
          </p:cNvPr>
          <p:cNvSpPr/>
          <p:nvPr/>
        </p:nvSpPr>
        <p:spPr>
          <a:xfrm>
            <a:off x="356616" y="842420"/>
            <a:ext cx="614409" cy="62294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27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35133" y="0"/>
            <a:ext cx="11642923" cy="6427440"/>
            <a:chOff x="235133" y="0"/>
            <a:chExt cx="11642923" cy="6427440"/>
          </a:xfrm>
        </p:grpSpPr>
        <p:cxnSp>
          <p:nvCxnSpPr>
            <p:cNvPr id="11" name="직선 연결선 10"/>
            <p:cNvCxnSpPr>
              <a:cxnSpLocks/>
              <a:stCxn id="12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IoT OSAM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>
                      <a:lumMod val="50000"/>
                    </a:schemeClr>
                  </a:solidFill>
                </a:rPr>
                <a:t>2.1</a:t>
              </a:r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 Arduino</a:t>
              </a:r>
              <a:endParaRPr lang="ko-KR" altLang="en-US" sz="2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65130" y="371232"/>
              <a:ext cx="6440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컨트롤러 제작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789770" y="950603"/>
            <a:ext cx="66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상하 핸들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07091" y="1629620"/>
            <a:ext cx="67332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축과 레일을 이용한 고정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상판에 레일을 설치하고 하반에 축을 설치하여 정확한 상하 이동이 가능하게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고무줄을 이용한 밸런스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고무줄이 서로 균형을 유지해 항상 핸들이 중간에 위치하게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478632" y="1024696"/>
            <a:ext cx="56919" cy="22371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1E3A40-0630-40DC-8B85-774803665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458" y="2209066"/>
            <a:ext cx="5326386" cy="29960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59686A-2FDA-4190-8DCD-C5027D23F1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36" y="3317990"/>
            <a:ext cx="4919579" cy="2767263"/>
          </a:xfrm>
          <a:prstGeom prst="rect">
            <a:avLst/>
          </a:prstGeom>
        </p:spPr>
      </p:pic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15A7660F-2CD6-419D-8BF0-89099F62721D}"/>
              </a:ext>
            </a:extLst>
          </p:cNvPr>
          <p:cNvSpPr/>
          <p:nvPr/>
        </p:nvSpPr>
        <p:spPr>
          <a:xfrm rot="2594851">
            <a:off x="7686710" y="3963633"/>
            <a:ext cx="889568" cy="355107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49201E45-C67E-4923-9CC5-AAE467758531}"/>
              </a:ext>
            </a:extLst>
          </p:cNvPr>
          <p:cNvSpPr/>
          <p:nvPr/>
        </p:nvSpPr>
        <p:spPr>
          <a:xfrm rot="14488357">
            <a:off x="8428924" y="4873285"/>
            <a:ext cx="889568" cy="355107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04C885-6B68-415E-910D-6BFA35702231}"/>
              </a:ext>
            </a:extLst>
          </p:cNvPr>
          <p:cNvSpPr/>
          <p:nvPr/>
        </p:nvSpPr>
        <p:spPr>
          <a:xfrm>
            <a:off x="356616" y="842420"/>
            <a:ext cx="614409" cy="62294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5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35133" y="0"/>
            <a:ext cx="11642923" cy="6427440"/>
            <a:chOff x="235133" y="0"/>
            <a:chExt cx="11642923" cy="6427440"/>
          </a:xfrm>
        </p:grpSpPr>
        <p:cxnSp>
          <p:nvCxnSpPr>
            <p:cNvPr id="11" name="직선 연결선 10"/>
            <p:cNvCxnSpPr>
              <a:cxnSpLocks/>
              <a:stCxn id="12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IoT OSAM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>
                      <a:lumMod val="50000"/>
                    </a:schemeClr>
                  </a:solidFill>
                </a:rPr>
                <a:t>2.1</a:t>
              </a:r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 Arduino</a:t>
              </a:r>
              <a:endParaRPr lang="ko-KR" altLang="en-US" sz="2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65130" y="371232"/>
              <a:ext cx="6440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컨트롤러 제작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724450" y="1179091"/>
            <a:ext cx="66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발판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19643" y="1751419"/>
            <a:ext cx="67332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발판 아래 스위치를 부착 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발판을 밟으면 스위치가 눌리게 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고무줄을 통한 밸런스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상하 핸들과 마찬가지로 중립을 유지한다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448822" y="1178721"/>
            <a:ext cx="56919" cy="22371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B43F4-8E6C-4DB0-98EF-CAAD85549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94" y="3862031"/>
            <a:ext cx="3846044" cy="2163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901E8B-0ED7-44FD-8D29-87D4364E20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862" y="2555984"/>
            <a:ext cx="3947048" cy="2220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652657-A226-45AB-A8A4-A8CF5E7AAF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4227" y="2159895"/>
            <a:ext cx="4897253" cy="2754705"/>
          </a:xfrm>
          <a:prstGeom prst="rect">
            <a:avLst/>
          </a:prstGeom>
        </p:spPr>
      </p:pic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30A6179F-FCC6-40FC-ABFA-EF67A9A15A7B}"/>
              </a:ext>
            </a:extLst>
          </p:cNvPr>
          <p:cNvSpPr/>
          <p:nvPr/>
        </p:nvSpPr>
        <p:spPr>
          <a:xfrm rot="5843330">
            <a:off x="10920011" y="3002112"/>
            <a:ext cx="889568" cy="355107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6ED66B9A-5C1D-4F8C-B96E-24CA4DFD3617}"/>
              </a:ext>
            </a:extLst>
          </p:cNvPr>
          <p:cNvSpPr/>
          <p:nvPr/>
        </p:nvSpPr>
        <p:spPr>
          <a:xfrm rot="17736836">
            <a:off x="10597600" y="3978612"/>
            <a:ext cx="889568" cy="355107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45E99430-A5DF-40E9-A41B-3BD503881E7F}"/>
              </a:ext>
            </a:extLst>
          </p:cNvPr>
          <p:cNvSpPr/>
          <p:nvPr/>
        </p:nvSpPr>
        <p:spPr>
          <a:xfrm rot="5970106">
            <a:off x="9404550" y="2988342"/>
            <a:ext cx="889568" cy="355107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9CEFD8F5-261E-479C-BD2A-46A6803A7DFA}"/>
              </a:ext>
            </a:extLst>
          </p:cNvPr>
          <p:cNvSpPr/>
          <p:nvPr/>
        </p:nvSpPr>
        <p:spPr>
          <a:xfrm rot="16372886">
            <a:off x="9300462" y="4104074"/>
            <a:ext cx="889568" cy="355107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493787D-3AE4-41B5-9D72-D6E2609A8657}"/>
              </a:ext>
            </a:extLst>
          </p:cNvPr>
          <p:cNvSpPr/>
          <p:nvPr/>
        </p:nvSpPr>
        <p:spPr>
          <a:xfrm>
            <a:off x="356616" y="842420"/>
            <a:ext cx="614409" cy="62294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29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35133" y="0"/>
            <a:ext cx="11642923" cy="6427440"/>
            <a:chOff x="235133" y="0"/>
            <a:chExt cx="11642923" cy="6427440"/>
          </a:xfrm>
        </p:grpSpPr>
        <p:cxnSp>
          <p:nvCxnSpPr>
            <p:cNvPr id="11" name="직선 연결선 10"/>
            <p:cNvCxnSpPr>
              <a:cxnSpLocks/>
              <a:stCxn id="12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IoT OSAM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>
                      <a:lumMod val="50000"/>
                    </a:schemeClr>
                  </a:solidFill>
                </a:rPr>
                <a:t>2.1</a:t>
              </a:r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 Arduino</a:t>
              </a:r>
              <a:endParaRPr lang="ko-KR" altLang="en-US" sz="2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65130" y="371232"/>
              <a:ext cx="6440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컨트롤러 제작 </a:t>
              </a:r>
              <a:r>
                <a:rPr lang="en-US" altLang="ko-KR" sz="28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28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소프트웨어</a:t>
              </a:r>
              <a:r>
                <a:rPr lang="en-US" altLang="ko-KR" sz="28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)</a:t>
              </a:r>
              <a:endParaRPr lang="ko-KR" altLang="en-US" sz="28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165810" y="1340147"/>
            <a:ext cx="66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오픈소스 </a:t>
            </a:r>
            <a:r>
              <a:rPr lang="en-US" altLang="ko-KR" sz="28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UnoJoy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사용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49526" y="2047040"/>
            <a:ext cx="673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Arduino Uno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보드를 조이스틱 처럼 사용하게 해준다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6" name="직사각형 55"/>
          <p:cNvSpPr/>
          <p:nvPr/>
        </p:nvSpPr>
        <p:spPr>
          <a:xfrm rot="16200000" flipH="1">
            <a:off x="7286081" y="-859298"/>
            <a:ext cx="45719" cy="91382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5B2043-2C4C-4AB4-907A-1DF15A88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26" y="1269582"/>
            <a:ext cx="4021556" cy="22627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651401-1627-45C9-84B6-D373A1D42BAD}"/>
              </a:ext>
            </a:extLst>
          </p:cNvPr>
          <p:cNvSpPr txBox="1"/>
          <p:nvPr/>
        </p:nvSpPr>
        <p:spPr>
          <a:xfrm>
            <a:off x="3108715" y="3956403"/>
            <a:ext cx="66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하드웨어에 맞게 수정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F2E4F-8616-48BB-8569-19E90B0D30F0}"/>
              </a:ext>
            </a:extLst>
          </p:cNvPr>
          <p:cNvSpPr txBox="1"/>
          <p:nvPr/>
        </p:nvSpPr>
        <p:spPr>
          <a:xfrm>
            <a:off x="2121852" y="4422246"/>
            <a:ext cx="6733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만든 컨트롤러에 맞게 코드를 수정하고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vl="1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값을 조절한다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F1AE2-FD51-470A-900B-1A930E07A7DE}"/>
              </a:ext>
            </a:extLst>
          </p:cNvPr>
          <p:cNvSpPr/>
          <p:nvPr/>
        </p:nvSpPr>
        <p:spPr>
          <a:xfrm>
            <a:off x="7265662" y="3946248"/>
            <a:ext cx="56919" cy="22371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0024495-4A08-4C24-BF6A-B836203177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97" y="5053170"/>
            <a:ext cx="2009280" cy="11302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EDC6C7-D9A0-4D64-92DB-DFF04717DE3E}"/>
              </a:ext>
            </a:extLst>
          </p:cNvPr>
          <p:cNvSpPr txBox="1"/>
          <p:nvPr/>
        </p:nvSpPr>
        <p:spPr>
          <a:xfrm>
            <a:off x="7573966" y="5418885"/>
            <a:ext cx="6733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1023 LEVEL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아날로그 값을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470~560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사이의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정도로 맞추어야 한다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=([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센서값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– 490) * 14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6C16451-9902-479C-83E4-466012E110D0}"/>
              </a:ext>
            </a:extLst>
          </p:cNvPr>
          <p:cNvSpPr/>
          <p:nvPr/>
        </p:nvSpPr>
        <p:spPr>
          <a:xfrm>
            <a:off x="7726145" y="3836791"/>
            <a:ext cx="1472637" cy="14726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분 원형 3">
            <a:extLst>
              <a:ext uri="{FF2B5EF4-FFF2-40B4-BE49-F238E27FC236}">
                <a16:creationId xmlns:a16="http://schemas.microsoft.com/office/drawing/2014/main" id="{71403335-3002-4B68-B830-E89C4EC4AC7C}"/>
              </a:ext>
            </a:extLst>
          </p:cNvPr>
          <p:cNvSpPr/>
          <p:nvPr/>
        </p:nvSpPr>
        <p:spPr>
          <a:xfrm rot="2923793">
            <a:off x="7715457" y="3837794"/>
            <a:ext cx="1470630" cy="1470630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01171A-EA18-4A61-B67C-4DFD2E1A5B83}"/>
              </a:ext>
            </a:extLst>
          </p:cNvPr>
          <p:cNvSpPr txBox="1"/>
          <p:nvPr/>
        </p:nvSpPr>
        <p:spPr>
          <a:xfrm>
            <a:off x="9323615" y="4076015"/>
            <a:ext cx="66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Y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축 각도 공식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5D75A77-CCA8-4C0F-83DD-10CEA70DD712}"/>
              </a:ext>
            </a:extLst>
          </p:cNvPr>
          <p:cNvSpPr/>
          <p:nvPr/>
        </p:nvSpPr>
        <p:spPr>
          <a:xfrm>
            <a:off x="356616" y="842420"/>
            <a:ext cx="614409" cy="62294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044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65956" y="0"/>
            <a:ext cx="11642923" cy="6427440"/>
            <a:chOff x="235133" y="0"/>
            <a:chExt cx="11642923" cy="6427440"/>
          </a:xfrm>
        </p:grpSpPr>
        <p:cxnSp>
          <p:nvCxnSpPr>
            <p:cNvPr id="8" name="직선 연결선 7"/>
            <p:cNvCxnSpPr>
              <a:cxnSpLocks/>
              <a:stCxn id="9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1"/>
                  </a:solidFill>
                </a:rPr>
                <a:t>IoT OSAM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2.2</a:t>
              </a:r>
              <a:r>
                <a:rPr lang="en-US" altLang="ko-KR" sz="2000" dirty="0">
                  <a:solidFill>
                    <a:schemeClr val="accent1"/>
                  </a:solidFill>
                </a:rPr>
                <a:t> Unity</a:t>
              </a:r>
              <a:endParaRPr lang="ko-KR" alt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5130" y="371232"/>
              <a:ext cx="6440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닷지</a:t>
              </a:r>
              <a:r>
                <a:rPr lang="en-US" altLang="ko-KR" sz="2400" dirty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(Dodge) </a:t>
              </a:r>
              <a:r>
                <a:rPr lang="ko-KR" altLang="en-US" sz="2400" dirty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게임 제작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32501" y="3188690"/>
            <a:ext cx="7214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001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Unity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를 이용해 게임 개발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45468" y="3770202"/>
            <a:ext cx="6733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곰 플레이어의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이스터애그로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유명한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닷지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(Dodge)</a:t>
            </a:r>
          </a:p>
          <a:p>
            <a:pPr lvl="1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게임을 개발한다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72969" y="4613324"/>
            <a:ext cx="7214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002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Dodge 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란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?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39201" y="5127646"/>
            <a:ext cx="6733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가운데 위치한 플레이어는 사방에서 쏟아지는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총알을 피해 가장 오랜 시간 버티는 사람이 높은 점수를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얻게 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85936" y="3188690"/>
            <a:ext cx="106530" cy="2752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42A7A-2ED3-4BD2-B4E7-E25EF0BCD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92" y="1152861"/>
            <a:ext cx="4122125" cy="23186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5C3F9F-7782-421E-AF69-7FDDD8F64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69" y="3606259"/>
            <a:ext cx="4264799" cy="2408357"/>
          </a:xfrm>
          <a:prstGeom prst="rect">
            <a:avLst/>
          </a:prstGeom>
        </p:spPr>
      </p:pic>
      <p:pic>
        <p:nvPicPr>
          <p:cNvPr id="2050" name="Picture 2" descr="곰플레이어 닷지에 대한 이미지 검색결과">
            <a:extLst>
              <a:ext uri="{FF2B5EF4-FFF2-40B4-BE49-F238E27FC236}">
                <a16:creationId xmlns:a16="http://schemas.microsoft.com/office/drawing/2014/main" id="{996E377E-A0C7-4253-8591-453D09A8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632" y="928877"/>
            <a:ext cx="2499199" cy="215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94F0800-2810-4144-8681-0C9E81EAC2CE}"/>
              </a:ext>
            </a:extLst>
          </p:cNvPr>
          <p:cNvSpPr/>
          <p:nvPr/>
        </p:nvSpPr>
        <p:spPr>
          <a:xfrm>
            <a:off x="387439" y="832898"/>
            <a:ext cx="684549" cy="694062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37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65956" y="0"/>
            <a:ext cx="11642923" cy="6427440"/>
            <a:chOff x="235133" y="0"/>
            <a:chExt cx="11642923" cy="6427440"/>
          </a:xfrm>
        </p:grpSpPr>
        <p:cxnSp>
          <p:nvCxnSpPr>
            <p:cNvPr id="8" name="직선 연결선 7"/>
            <p:cNvCxnSpPr>
              <a:cxnSpLocks/>
              <a:stCxn id="9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1"/>
                  </a:solidFill>
                </a:rPr>
                <a:t>IoT OSAM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2.3</a:t>
              </a:r>
              <a:r>
                <a:rPr lang="en-US" altLang="ko-KR" sz="2000" dirty="0">
                  <a:solidFill>
                    <a:schemeClr val="accent1"/>
                  </a:solidFill>
                </a:rPr>
                <a:t> Cardboard</a:t>
              </a:r>
              <a:endParaRPr lang="ko-KR" alt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5130" y="371232"/>
              <a:ext cx="6440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VR(Virtual Reality) </a:t>
              </a:r>
              <a:r>
                <a:rPr lang="ko-KR" altLang="en-US" sz="2400" dirty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구현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973816" y="2238547"/>
            <a:ext cx="72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001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Google 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CardBoard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2962" y="2685532"/>
            <a:ext cx="6733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구글에서 무료로 공개한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기계로 종이 박스로도 만들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종이 박스에 핸드폰을 장착하면 훌륭한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VR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73816" y="3385346"/>
            <a:ext cx="72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002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GoogleVR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For Unity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사용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76143" y="3831368"/>
            <a:ext cx="6733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GoogleVR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 Unity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Dodge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게임을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Cardboard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지원하는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게임으로 만들었다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27251" y="2238547"/>
            <a:ext cx="106530" cy="2752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567F1E-98E7-4342-A298-BD32139C75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00" y="2050615"/>
            <a:ext cx="4869716" cy="27392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69F245-18DF-4D6A-9C80-4E8F97EB0721}"/>
              </a:ext>
            </a:extLst>
          </p:cNvPr>
          <p:cNvSpPr txBox="1"/>
          <p:nvPr/>
        </p:nvSpPr>
        <p:spPr>
          <a:xfrm>
            <a:off x="6607690" y="1424571"/>
            <a:ext cx="66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Google </a:t>
            </a:r>
            <a:r>
              <a:rPr lang="en-US" altLang="ko-KR" sz="28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CardBoard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사용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D79BCB4-C990-467A-801B-215229735BBC}"/>
              </a:ext>
            </a:extLst>
          </p:cNvPr>
          <p:cNvSpPr/>
          <p:nvPr/>
        </p:nvSpPr>
        <p:spPr>
          <a:xfrm>
            <a:off x="472462" y="778137"/>
            <a:ext cx="878099" cy="890866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563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비디오에 대한 이미지 검색결과">
            <a:extLst>
              <a:ext uri="{FF2B5EF4-FFF2-40B4-BE49-F238E27FC236}">
                <a16:creationId xmlns:a16="http://schemas.microsoft.com/office/drawing/2014/main" id="{5EB3F730-90D7-4AF4-A45E-E5DC4135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9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946633" y="2310851"/>
            <a:ext cx="4298731" cy="1800494"/>
            <a:chOff x="3946634" y="2521058"/>
            <a:chExt cx="4298731" cy="1800494"/>
          </a:xfrm>
        </p:grpSpPr>
        <p:sp>
          <p:nvSpPr>
            <p:cNvPr id="9" name="TextBox 8"/>
            <p:cNvSpPr txBox="1"/>
            <p:nvPr/>
          </p:nvSpPr>
          <p:spPr>
            <a:xfrm>
              <a:off x="3946634" y="3429000"/>
              <a:ext cx="429873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Video</a:t>
              </a: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 영상</a:t>
              </a:r>
              <a:endPara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22882" y="2521058"/>
              <a:ext cx="746234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</a:rPr>
                <a:t>3</a:t>
              </a: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134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65956" y="0"/>
            <a:ext cx="11642923" cy="6427440"/>
            <a:chOff x="235133" y="0"/>
            <a:chExt cx="11642923" cy="6427440"/>
          </a:xfrm>
        </p:grpSpPr>
        <p:cxnSp>
          <p:nvCxnSpPr>
            <p:cNvPr id="8" name="직선 연결선 7"/>
            <p:cNvCxnSpPr>
              <a:cxnSpLocks/>
              <a:stCxn id="9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1"/>
                  </a:solidFill>
                </a:rPr>
                <a:t>IoT OSAM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3.1</a:t>
              </a:r>
              <a:r>
                <a:rPr lang="en-US" altLang="ko-KR" sz="2000" dirty="0">
                  <a:solidFill>
                    <a:schemeClr val="accent1"/>
                  </a:solidFill>
                </a:rPr>
                <a:t> </a:t>
              </a:r>
              <a:r>
                <a:rPr lang="ko-KR" altLang="en-US" dirty="0">
                  <a:solidFill>
                    <a:schemeClr val="accent1"/>
                  </a:solidFill>
                </a:rPr>
                <a:t>시연영상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5130" y="371232"/>
              <a:ext cx="6440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안드로이드 시연 영상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IOT_10%_Human_시연영상">
            <a:hlinkClick r:id="" action="ppaction://media"/>
            <a:extLst>
              <a:ext uri="{FF2B5EF4-FFF2-40B4-BE49-F238E27FC236}">
                <a16:creationId xmlns:a16="http://schemas.microsoft.com/office/drawing/2014/main" id="{D0721788-585A-4159-9F6B-A7C463C54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8966" y="839144"/>
            <a:ext cx="9403447" cy="52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6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35133" y="0"/>
            <a:ext cx="11642923" cy="6427440"/>
            <a:chOff x="235133" y="0"/>
            <a:chExt cx="11642923" cy="6427440"/>
          </a:xfrm>
        </p:grpSpPr>
        <p:cxnSp>
          <p:nvCxnSpPr>
            <p:cNvPr id="8" name="직선 연결선 7"/>
            <p:cNvCxnSpPr>
              <a:cxnSpLocks/>
              <a:stCxn id="9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tx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1"/>
                  </a:solidFill>
                </a:rPr>
                <a:t>IoT OSAM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tx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3.1</a:t>
              </a:r>
              <a:r>
                <a:rPr lang="en-US" altLang="ko-KR" sz="2000" dirty="0">
                  <a:solidFill>
                    <a:schemeClr val="accent1"/>
                  </a:solidFill>
                </a:rPr>
                <a:t> </a:t>
              </a:r>
              <a:r>
                <a:rPr lang="ko-KR" altLang="en-US" dirty="0">
                  <a:solidFill>
                    <a:schemeClr val="accent1"/>
                  </a:solidFill>
                </a:rPr>
                <a:t>시연영상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5130" y="340455"/>
              <a:ext cx="6440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PC </a:t>
              </a:r>
              <a:r>
                <a:rPr lang="ko-KR" altLang="en-US" sz="2400" dirty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연결 직접 시연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6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1130" y="514641"/>
            <a:ext cx="1934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context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5254" y="569260"/>
            <a:ext cx="4109545" cy="1818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dirty="0"/>
              <a:t>001</a:t>
            </a:r>
            <a:r>
              <a:rPr lang="en-US" altLang="ko-KR" sz="2400" dirty="0"/>
              <a:t> </a:t>
            </a:r>
            <a:r>
              <a:rPr lang="ko-KR" altLang="en-US" sz="2000" dirty="0"/>
              <a:t>이유</a:t>
            </a:r>
            <a:r>
              <a:rPr lang="en-US" altLang="ko-KR" sz="2000" dirty="0"/>
              <a:t>, </a:t>
            </a:r>
            <a:r>
              <a:rPr lang="ko-KR" altLang="en-US" sz="2000" dirty="0"/>
              <a:t>동기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동기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15254" y="1781933"/>
            <a:ext cx="4109545" cy="1818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dirty="0"/>
              <a:t>002</a:t>
            </a:r>
            <a:r>
              <a:rPr lang="en-US" altLang="ko-KR" sz="2400" dirty="0"/>
              <a:t> </a:t>
            </a:r>
            <a:r>
              <a:rPr lang="ko-KR" altLang="en-US" sz="2000" dirty="0"/>
              <a:t>설계</a:t>
            </a:r>
            <a:r>
              <a:rPr lang="en-US" altLang="ko-KR" sz="2000" dirty="0"/>
              <a:t>, </a:t>
            </a:r>
            <a:r>
              <a:rPr lang="ko-KR" altLang="en-US" sz="2000" dirty="0"/>
              <a:t>문재 해결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Cardboard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3815253" y="3147114"/>
            <a:ext cx="4109545" cy="1818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dirty="0"/>
              <a:t>003 </a:t>
            </a:r>
            <a:r>
              <a:rPr lang="en-US" altLang="ko-KR" sz="2000" dirty="0"/>
              <a:t> </a:t>
            </a:r>
            <a:r>
              <a:rPr lang="ko-KR" altLang="en-US" sz="2000" dirty="0"/>
              <a:t>시연 영상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이어폰 단선 방지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 이어폰 장점 공유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3815255" y="4428955"/>
            <a:ext cx="4109545" cy="1818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dirty="0"/>
              <a:t>004</a:t>
            </a:r>
            <a:r>
              <a:rPr lang="en-US" altLang="ko-KR" sz="2400" dirty="0"/>
              <a:t> </a:t>
            </a:r>
            <a:r>
              <a:rPr lang="ko-KR" altLang="en-US" sz="2000" dirty="0"/>
              <a:t>발전 가능성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 제품의 경쟁력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15863" y="840828"/>
            <a:ext cx="73572" cy="50449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35134" y="130700"/>
            <a:ext cx="11642922" cy="6500486"/>
            <a:chOff x="235134" y="130700"/>
            <a:chExt cx="11642922" cy="6500486"/>
          </a:xfrm>
        </p:grpSpPr>
        <p:cxnSp>
          <p:nvCxnSpPr>
            <p:cNvPr id="14" name="직선 연결선 13"/>
            <p:cNvCxnSpPr>
              <a:cxnSpLocks/>
            </p:cNvCxnSpPr>
            <p:nvPr/>
          </p:nvCxnSpPr>
          <p:spPr>
            <a:xfrm>
              <a:off x="1807779" y="346144"/>
              <a:ext cx="10070277" cy="0"/>
            </a:xfrm>
            <a:prstGeom prst="line">
              <a:avLst/>
            </a:prstGeom>
            <a:ln w="190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35134" y="13070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</a:rPr>
                <a:t>IoT OSAM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연결선 15"/>
            <p:cNvCxnSpPr>
              <a:cxnSpLocks/>
            </p:cNvCxnSpPr>
            <p:nvPr/>
          </p:nvCxnSpPr>
          <p:spPr>
            <a:xfrm>
              <a:off x="356616" y="6631186"/>
              <a:ext cx="11521440" cy="0"/>
            </a:xfrm>
            <a:prstGeom prst="line">
              <a:avLst/>
            </a:prstGeom>
            <a:ln w="190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7085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마이크, 오디오, 컴퓨터, 소리 녹음, 녹음, 레코드, 마이크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31"/>
          <a:stretch/>
        </p:blipFill>
        <p:spPr bwMode="auto">
          <a:xfrm>
            <a:off x="0" y="0"/>
            <a:ext cx="121447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2179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946633" y="2310851"/>
            <a:ext cx="4298731" cy="1677383"/>
            <a:chOff x="3946634" y="2521058"/>
            <a:chExt cx="4298731" cy="1677383"/>
          </a:xfrm>
        </p:grpSpPr>
        <p:sp>
          <p:nvSpPr>
            <p:cNvPr id="14" name="TextBox 13"/>
            <p:cNvSpPr txBox="1"/>
            <p:nvPr/>
          </p:nvSpPr>
          <p:spPr>
            <a:xfrm>
              <a:off x="3946634" y="3429000"/>
              <a:ext cx="42987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</a:rPr>
                <a:t>Opertunity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발전 가능성</a:t>
              </a:r>
              <a:endPara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22882" y="2521058"/>
              <a:ext cx="7462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4</a:t>
              </a: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7188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35133" y="0"/>
            <a:ext cx="11642923" cy="6427440"/>
            <a:chOff x="235133" y="0"/>
            <a:chExt cx="11642923" cy="6427440"/>
          </a:xfrm>
        </p:grpSpPr>
        <p:cxnSp>
          <p:nvCxnSpPr>
            <p:cNvPr id="6" name="직선 연결선 5"/>
            <p:cNvCxnSpPr>
              <a:cxnSpLocks/>
              <a:stCxn id="7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6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6">
                      <a:lumMod val="50000"/>
                    </a:schemeClr>
                  </a:solidFill>
                </a:rPr>
                <a:t>IoT OSAM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</a:rPr>
                <a:t>4.1</a:t>
              </a:r>
              <a:r>
                <a:rPr lang="en-US" altLang="ko-KR" sz="2000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accent6">
                      <a:lumMod val="50000"/>
                    </a:schemeClr>
                  </a:solidFill>
                </a:rPr>
                <a:t>Opertunity</a:t>
              </a:r>
              <a:endParaRPr lang="ko-KR" altLang="en-US" sz="2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65130" y="340455"/>
              <a:ext cx="6440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발전 가능성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B91E2-1705-4CA7-8C1D-089BC3A144CE}"/>
              </a:ext>
            </a:extLst>
          </p:cNvPr>
          <p:cNvSpPr txBox="1"/>
          <p:nvPr/>
        </p:nvSpPr>
        <p:spPr>
          <a:xfrm>
            <a:off x="2165130" y="1016025"/>
            <a:ext cx="66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가상 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VR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비행 훈련</a:t>
            </a:r>
          </a:p>
        </p:txBody>
      </p:sp>
      <p:pic>
        <p:nvPicPr>
          <p:cNvPr id="3076" name="Picture 4" descr="비행 가상 훈련에 대한 이미지 검색결과">
            <a:extLst>
              <a:ext uri="{FF2B5EF4-FFF2-40B4-BE49-F238E27FC236}">
                <a16:creationId xmlns:a16="http://schemas.microsoft.com/office/drawing/2014/main" id="{A71D6A0E-D4C5-4AAC-9AEB-8F3FC1D2A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04" y="1910080"/>
            <a:ext cx="4266464" cy="433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08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img2.pann.com/new/download.jsp?FileID=2353117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946633" y="2310851"/>
            <a:ext cx="4298731" cy="1677383"/>
            <a:chOff x="3946634" y="2521058"/>
            <a:chExt cx="4298731" cy="1677383"/>
          </a:xfrm>
        </p:grpSpPr>
        <p:sp>
          <p:nvSpPr>
            <p:cNvPr id="9" name="TextBox 8"/>
            <p:cNvSpPr txBox="1"/>
            <p:nvPr/>
          </p:nvSpPr>
          <p:spPr>
            <a:xfrm>
              <a:off x="3946634" y="3429000"/>
              <a:ext cx="42987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Needs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이유</a:t>
              </a:r>
              <a:r>
                <a:rPr lang="en-US" altLang="ko-KR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동기</a:t>
              </a:r>
              <a:endPara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22882" y="2521058"/>
              <a:ext cx="7462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1</a:t>
              </a: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009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헤드폰, 음악, 소리, 오디오, 헤드셋, 이어폰, 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0820" y="2784296"/>
            <a:ext cx="1167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u="sng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“      </a:t>
            </a:r>
            <a:r>
              <a:rPr lang="ko-KR" altLang="en-US" sz="4000" u="sng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아두이노로</a:t>
            </a:r>
            <a:r>
              <a:rPr lang="ko-KR" altLang="en-US" sz="4000" u="sng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u="sng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마진가를</a:t>
            </a:r>
            <a:r>
              <a:rPr lang="ko-KR" altLang="en-US" sz="4000" u="sng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u="sng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만들수</a:t>
            </a:r>
            <a:r>
              <a:rPr lang="ko-KR" altLang="en-US" sz="4000" u="sng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있을까</a:t>
            </a:r>
            <a:r>
              <a:rPr lang="en-US" altLang="ko-KR" sz="4000" u="sng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        </a:t>
            </a:r>
            <a:r>
              <a:rPr lang="en-US" altLang="ko-KR" sz="4800" u="sng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“</a:t>
            </a:r>
            <a:endParaRPr lang="ko-KR" altLang="en-US" sz="4800" u="sng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60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35133" y="0"/>
            <a:ext cx="11642923" cy="6427440"/>
            <a:chOff x="235133" y="0"/>
            <a:chExt cx="11642923" cy="6427440"/>
          </a:xfrm>
        </p:grpSpPr>
        <p:cxnSp>
          <p:nvCxnSpPr>
            <p:cNvPr id="11" name="직선 연결선 10"/>
            <p:cNvCxnSpPr>
              <a:cxnSpLocks/>
              <a:stCxn id="12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IoT OSAM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>
                      <a:lumMod val="50000"/>
                    </a:schemeClr>
                  </a:solidFill>
                </a:rPr>
                <a:t>1.1</a:t>
              </a:r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accent3">
                      <a:lumMod val="50000"/>
                    </a:schemeClr>
                  </a:solidFill>
                </a:rPr>
                <a:t>이유</a:t>
              </a:r>
              <a:r>
                <a:rPr lang="en-US" altLang="ko-KR" dirty="0">
                  <a:solidFill>
                    <a:schemeClr val="accent3">
                      <a:lumMod val="50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accent3">
                      <a:lumMod val="50000"/>
                    </a:schemeClr>
                  </a:solidFill>
                </a:rPr>
                <a:t>동기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65130" y="371232"/>
              <a:ext cx="6440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개발 동기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408030" y="3666688"/>
            <a:ext cx="66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Flight Simulator(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플라이트 시뮬레이터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42668" y="4373951"/>
            <a:ext cx="673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비행기와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 든 것 이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똑같은 가상의 비행기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150158" y="3666688"/>
            <a:ext cx="56919" cy="22371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플라이트 시뮬레이터에 대한 이미지 검색결과">
            <a:extLst>
              <a:ext uri="{FF2B5EF4-FFF2-40B4-BE49-F238E27FC236}">
                <a16:creationId xmlns:a16="http://schemas.microsoft.com/office/drawing/2014/main" id="{7295F924-769A-4E42-B203-824C4A4BF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20326" r="26073" b="10404"/>
          <a:stretch/>
        </p:blipFill>
        <p:spPr bwMode="auto">
          <a:xfrm>
            <a:off x="2673331" y="3467244"/>
            <a:ext cx="1963193" cy="2742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AFA2BD-965C-4A5C-A6BB-A5FDF80A45AA}"/>
              </a:ext>
            </a:extLst>
          </p:cNvPr>
          <p:cNvSpPr txBox="1"/>
          <p:nvPr/>
        </p:nvSpPr>
        <p:spPr>
          <a:xfrm>
            <a:off x="3376524" y="1478140"/>
            <a:ext cx="6670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부족한 것은 가상으로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! </a:t>
            </a:r>
          </a:p>
          <a:p>
            <a:r>
              <a:rPr lang="ko-KR" altLang="en-US" sz="4000" dirty="0" err="1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아두이노로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컨트롤러를 만들자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!</a:t>
            </a:r>
            <a:endParaRPr lang="ko-KR" altLang="en-US" sz="4000" dirty="0">
              <a:solidFill>
                <a:schemeClr val="accent2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42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설계도에 대한 이미지 검색결과">
            <a:extLst>
              <a:ext uri="{FF2B5EF4-FFF2-40B4-BE49-F238E27FC236}">
                <a16:creationId xmlns:a16="http://schemas.microsoft.com/office/drawing/2014/main" id="{EE6B6FF3-9924-4A78-BE85-4195F1FB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93"/>
            <a:ext cx="121920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136635" y="0"/>
            <a:ext cx="12328635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946633" y="2310851"/>
            <a:ext cx="4298731" cy="1738939"/>
            <a:chOff x="3946634" y="2521058"/>
            <a:chExt cx="4298731" cy="1738939"/>
          </a:xfrm>
        </p:grpSpPr>
        <p:sp>
          <p:nvSpPr>
            <p:cNvPr id="9" name="TextBox 8"/>
            <p:cNvSpPr txBox="1"/>
            <p:nvPr/>
          </p:nvSpPr>
          <p:spPr>
            <a:xfrm>
              <a:off x="3946634" y="3429000"/>
              <a:ext cx="42987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Design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해결</a:t>
              </a:r>
              <a:endPara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22882" y="2521058"/>
              <a:ext cx="7462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2</a:t>
              </a: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2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그룹 2056"/>
          <p:cNvGrpSpPr/>
          <p:nvPr/>
        </p:nvGrpSpPr>
        <p:grpSpPr>
          <a:xfrm>
            <a:off x="235134" y="0"/>
            <a:ext cx="11642922" cy="6427440"/>
            <a:chOff x="235134" y="0"/>
            <a:chExt cx="11642922" cy="6427440"/>
          </a:xfrm>
        </p:grpSpPr>
        <p:cxnSp>
          <p:nvCxnSpPr>
            <p:cNvPr id="9" name="직선 연결선 8"/>
            <p:cNvCxnSpPr>
              <a:cxnSpLocks/>
            </p:cNvCxnSpPr>
            <p:nvPr/>
          </p:nvCxnSpPr>
          <p:spPr>
            <a:xfrm>
              <a:off x="2301678" y="221076"/>
              <a:ext cx="9576378" cy="1538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IoT OSAM</a:t>
              </a:r>
              <a:endPara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11" name="직선 연결선 10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5134" y="402010"/>
              <a:ext cx="1520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2.1</a:t>
              </a:r>
              <a:r>
                <a:rPr lang="en-US" altLang="ko-KR" sz="2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Scatch</a:t>
              </a:r>
              <a:endParaRPr lang="ko-KR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30059" y="331599"/>
              <a:ext cx="6440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개발 순서</a:t>
              </a:r>
            </a:p>
          </p:txBody>
        </p:sp>
      </p:grpSp>
      <p:sp>
        <p:nvSpPr>
          <p:cNvPr id="16" name="타원 15"/>
          <p:cNvSpPr/>
          <p:nvPr/>
        </p:nvSpPr>
        <p:spPr>
          <a:xfrm>
            <a:off x="2104407" y="1674935"/>
            <a:ext cx="2203950" cy="2234579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5701491" y="1673575"/>
            <a:ext cx="2203950" cy="2234579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9298138" y="1673575"/>
            <a:ext cx="2202556" cy="22345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296" y="2956922"/>
            <a:ext cx="961431" cy="63978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830057" y="2400385"/>
            <a:ext cx="645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Freestyle Script" panose="030804020302050B0404" pitchFamily="66" charset="0"/>
              </a:rPr>
              <a:t>VS</a:t>
            </a:r>
            <a:endParaRPr lang="ko-KR" altLang="en-US" sz="2400" dirty="0">
              <a:latin typeface="Freestyle Script" panose="030804020302050B0404" pitchFamily="66" charset="0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298138" y="1673575"/>
            <a:ext cx="2202556" cy="223457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TextBox 2051"/>
          <p:cNvSpPr txBox="1"/>
          <p:nvPr/>
        </p:nvSpPr>
        <p:spPr>
          <a:xfrm>
            <a:off x="2540890" y="1101256"/>
            <a:ext cx="148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endParaRPr lang="ko-KR" alt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96000" y="1070437"/>
            <a:ext cx="148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endParaRPr lang="ko-KR" alt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03492" y="880865"/>
            <a:ext cx="169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</a:t>
            </a:r>
          </a:p>
          <a:p>
            <a:pPr algn="ctr"/>
            <a:r>
              <a:rPr lang="en-US" altLang="ko-KR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CardBoard</a:t>
            </a:r>
            <a:endParaRPr lang="ko-KR" alt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3" name="직사각형 2052"/>
          <p:cNvSpPr/>
          <p:nvPr/>
        </p:nvSpPr>
        <p:spPr>
          <a:xfrm>
            <a:off x="4560919" y="2322314"/>
            <a:ext cx="89270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&gt;&gt;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8153306" y="2306220"/>
            <a:ext cx="83089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&gt;&gt;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F963A8-2150-483F-8A48-1E2B9DEDE9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20" y="4190504"/>
            <a:ext cx="2453936" cy="13803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771422-865F-4D2A-B545-1843AFC6C2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138" y="4295822"/>
            <a:ext cx="2453934" cy="13803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9AC2F84-64CF-4C31-9D6A-B9CA225CBC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48" y="4295822"/>
            <a:ext cx="2552658" cy="144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35133" y="0"/>
            <a:ext cx="11642923" cy="6427440"/>
            <a:chOff x="235133" y="0"/>
            <a:chExt cx="11642923" cy="6427440"/>
          </a:xfrm>
        </p:grpSpPr>
        <p:cxnSp>
          <p:nvCxnSpPr>
            <p:cNvPr id="11" name="직선 연결선 10"/>
            <p:cNvCxnSpPr>
              <a:cxnSpLocks/>
              <a:stCxn id="12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IoT OSAM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>
                      <a:lumMod val="50000"/>
                    </a:schemeClr>
                  </a:solidFill>
                </a:rPr>
                <a:t>2.1</a:t>
              </a:r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 Arduino</a:t>
              </a:r>
              <a:endParaRPr lang="ko-KR" altLang="en-US" sz="2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65130" y="371232"/>
              <a:ext cx="6440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아두이노</a:t>
              </a:r>
              <a:r>
                <a:rPr lang="ko-KR" altLang="en-US" sz="28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블록 다이어그램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1BD3E-C9F6-45C1-9DBB-8220644B9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78" y="1465367"/>
            <a:ext cx="9332097" cy="340247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605A01C-E65C-48E2-9F3F-05BF169E49EC}"/>
              </a:ext>
            </a:extLst>
          </p:cNvPr>
          <p:cNvSpPr/>
          <p:nvPr/>
        </p:nvSpPr>
        <p:spPr>
          <a:xfrm>
            <a:off x="356616" y="842420"/>
            <a:ext cx="614409" cy="62294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911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35133" y="0"/>
            <a:ext cx="11642923" cy="6427440"/>
            <a:chOff x="235133" y="0"/>
            <a:chExt cx="11642923" cy="6427440"/>
          </a:xfrm>
        </p:grpSpPr>
        <p:cxnSp>
          <p:nvCxnSpPr>
            <p:cNvPr id="11" name="직선 연결선 10"/>
            <p:cNvCxnSpPr>
              <a:cxnSpLocks/>
              <a:stCxn id="12" idx="3"/>
            </p:cNvCxnSpPr>
            <p:nvPr/>
          </p:nvCxnSpPr>
          <p:spPr>
            <a:xfrm>
              <a:off x="2301678" y="200055"/>
              <a:ext cx="9576378" cy="1538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5134" y="0"/>
              <a:ext cx="20665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IoT OSAM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356616" y="6427440"/>
              <a:ext cx="11521440" cy="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35133" y="402010"/>
              <a:ext cx="1929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>
                      <a:lumMod val="50000"/>
                    </a:schemeClr>
                  </a:solidFill>
                </a:rPr>
                <a:t>2.1</a:t>
              </a:r>
              <a:r>
                <a:rPr lang="en-US" altLang="ko-KR" sz="2000" dirty="0">
                  <a:solidFill>
                    <a:schemeClr val="accent3">
                      <a:lumMod val="50000"/>
                    </a:schemeClr>
                  </a:solidFill>
                </a:rPr>
                <a:t> Arduino</a:t>
              </a:r>
              <a:endParaRPr lang="ko-KR" altLang="en-US" sz="2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65130" y="371232"/>
              <a:ext cx="6440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회로 설계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165810" y="931774"/>
            <a:ext cx="66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개의 가변저항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2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개의 스위치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90182" y="1607149"/>
            <a:ext cx="673323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Y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하나씩 가변 저항이 측정한다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가변저항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가변저항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브레이크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액셀은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스위치로 측정한다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브레이크 스위치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액셀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스위치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890182" y="1339777"/>
            <a:ext cx="56919" cy="22371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228886" cy="6967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3939D-D807-4130-BF83-4980CC31CC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6" t="118"/>
          <a:stretch/>
        </p:blipFill>
        <p:spPr>
          <a:xfrm>
            <a:off x="315960" y="1265684"/>
            <a:ext cx="6314857" cy="46279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530D3F-D05C-43A7-A3E2-D7005BE34F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21132"/>
          <a:stretch/>
        </p:blipFill>
        <p:spPr>
          <a:xfrm>
            <a:off x="7794594" y="4482824"/>
            <a:ext cx="3091737" cy="1662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A5DD19-92FB-48F9-B454-4790E377A0B3}"/>
              </a:ext>
            </a:extLst>
          </p:cNvPr>
          <p:cNvSpPr txBox="1"/>
          <p:nvPr/>
        </p:nvSpPr>
        <p:spPr>
          <a:xfrm>
            <a:off x="7361464" y="3935097"/>
            <a:ext cx="148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/>
                </a:solidFill>
                <a:latin typeface="한컴 바겐세일 M" panose="02020603020101020101" pitchFamily="18" charset="-127"/>
                <a:ea typeface="한컴 바겐세일 M" panose="02020603020101020101" pitchFamily="18" charset="-127"/>
              </a:rPr>
              <a:t>완성본</a:t>
            </a:r>
            <a:endParaRPr lang="en-US" altLang="ko-KR" sz="2000" dirty="0">
              <a:solidFill>
                <a:schemeClr val="tx2"/>
              </a:solidFill>
              <a:latin typeface="한컴 바겐세일 M" panose="02020603020101020101" pitchFamily="18" charset="-127"/>
              <a:ea typeface="한컴 바겐세일 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DCC77A-6D4A-4EF5-98A5-8EDD242F34FD}"/>
              </a:ext>
            </a:extLst>
          </p:cNvPr>
          <p:cNvSpPr/>
          <p:nvPr/>
        </p:nvSpPr>
        <p:spPr>
          <a:xfrm>
            <a:off x="7546019" y="4279895"/>
            <a:ext cx="53266" cy="16634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B7B74A3-61D3-49BA-B608-7B27DA6D9727}"/>
              </a:ext>
            </a:extLst>
          </p:cNvPr>
          <p:cNvSpPr/>
          <p:nvPr/>
        </p:nvSpPr>
        <p:spPr>
          <a:xfrm>
            <a:off x="356616" y="842420"/>
            <a:ext cx="614409" cy="62294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020132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1" id="{E4DB72CF-B642-42B5-A8C7-A6AABA02B425}" vid="{F534974C-4810-4196-BCB9-2BB06A5598F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897</TotalTime>
  <Words>406</Words>
  <Application>Microsoft Office PowerPoint</Application>
  <PresentationFormat>와이드스크린</PresentationFormat>
  <Paragraphs>159</Paragraphs>
  <Slides>21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한컴 바겐세일 M</vt:lpstr>
      <vt:lpstr>Arial</vt:lpstr>
      <vt:lpstr>Calibri</vt:lpstr>
      <vt:lpstr>Freestyle Script</vt:lpstr>
      <vt:lpstr>휴먼모음T</vt:lpstr>
      <vt:lpstr>맑은 고딕</vt:lpstr>
      <vt:lpstr>Calibri Light</vt:lpstr>
      <vt:lpstr>테마1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85</cp:revision>
  <dcterms:created xsi:type="dcterms:W3CDTF">2015-01-21T11:35:38Z</dcterms:created>
  <dcterms:modified xsi:type="dcterms:W3CDTF">2019-10-24T21:10:08Z</dcterms:modified>
</cp:coreProperties>
</file>